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3">
  <p:sldMasterIdLst>
    <p:sldMasterId id="2147483648" r:id="rId1"/>
  </p:sldMasterIdLst>
  <p:notesMasterIdLst>
    <p:notesMasterId r:id="rId19"/>
  </p:notesMasterIdLst>
  <p:sldIdLst>
    <p:sldId id="257" r:id="rId2"/>
    <p:sldId id="400" r:id="rId3"/>
    <p:sldId id="401" r:id="rId4"/>
    <p:sldId id="402" r:id="rId5"/>
    <p:sldId id="403" r:id="rId6"/>
    <p:sldId id="299" r:id="rId7"/>
    <p:sldId id="310" r:id="rId8"/>
    <p:sldId id="311" r:id="rId9"/>
    <p:sldId id="371" r:id="rId10"/>
    <p:sldId id="394" r:id="rId11"/>
    <p:sldId id="395" r:id="rId12"/>
    <p:sldId id="396" r:id="rId13"/>
    <p:sldId id="397" r:id="rId14"/>
    <p:sldId id="399" r:id="rId15"/>
    <p:sldId id="373" r:id="rId16"/>
    <p:sldId id="374" r:id="rId17"/>
    <p:sldId id="393" r:id="rId18"/>
  </p:sldIdLst>
  <p:sldSz cx="12192000" cy="6858000"/>
  <p:notesSz cx="6858000" cy="9144000"/>
  <p:embeddedFontLst>
    <p:embeddedFont>
      <p:font typeface="ＭＳ Ｐゴシック" panose="020B0600070205080204" pitchFamily="34" charset="-128"/>
      <p:regular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굴림" panose="020B0600000101010101" pitchFamily="50" charset="-127"/>
      <p:regular r:id="rId23"/>
    </p:embeddedFont>
    <p:embeddedFont>
      <p:font typeface="Microsoft Sans Serif" panose="020B0604020202020204" pitchFamily="34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 autoAdjust="0"/>
    <p:restoredTop sz="89660" autoAdjust="0"/>
  </p:normalViewPr>
  <p:slideViewPr>
    <p:cSldViewPr>
      <p:cViewPr varScale="1">
        <p:scale>
          <a:sx n="104" d="100"/>
          <a:sy n="104" d="100"/>
        </p:scale>
        <p:origin x="130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28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607DB-28CA-4E7A-9661-D921E3DA524D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195A9-981C-4B9C-9437-B97FF4B91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804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0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75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53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0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37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78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88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86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195A9-981C-4B9C-9437-B97FF4B91D7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914400" y="1268761"/>
            <a:ext cx="10363200" cy="1470025"/>
          </a:xfrm>
        </p:spPr>
        <p:txBody>
          <a:bodyPr/>
          <a:lstStyle>
            <a:lvl1pPr algn="l">
              <a:defRPr lang="ko-KR" altLang="en-US" sz="2800" b="1" kern="1200" baseline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altLang="ko-KR" dirty="0"/>
              <a:t>Media Lab new PPT master</a:t>
            </a:r>
            <a:br>
              <a:rPr lang="en-US" altLang="ko-KR" dirty="0"/>
            </a:br>
            <a:r>
              <a:rPr lang="en-US" altLang="ko-KR" dirty="0"/>
              <a:t>2012.09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35627" y="3933056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grpSp>
        <p:nvGrpSpPr>
          <p:cNvPr id="4" name="그룹 3"/>
          <p:cNvGrpSpPr/>
          <p:nvPr userDrawn="1"/>
        </p:nvGrpSpPr>
        <p:grpSpPr>
          <a:xfrm>
            <a:off x="-3189" y="-6912"/>
            <a:ext cx="12192000" cy="369332"/>
            <a:chOff x="-2392" y="1484784"/>
            <a:chExt cx="9144000" cy="369332"/>
          </a:xfrm>
        </p:grpSpPr>
        <p:sp>
          <p:nvSpPr>
            <p:cNvPr id="5" name="직사각형 4"/>
            <p:cNvSpPr/>
            <p:nvPr/>
          </p:nvSpPr>
          <p:spPr>
            <a:xfrm>
              <a:off x="-2392" y="1488445"/>
              <a:ext cx="9144000" cy="362010"/>
            </a:xfrm>
            <a:prstGeom prst="rect">
              <a:avLst/>
            </a:prstGeom>
            <a:gradFill flip="none" rotWithShape="1">
              <a:gsLst>
                <a:gs pos="6000">
                  <a:srgbClr val="5E9EFF"/>
                </a:gs>
                <a:gs pos="27000">
                  <a:srgbClr val="85C2FF"/>
                </a:gs>
                <a:gs pos="53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6980" y="1484784"/>
              <a:ext cx="185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MEDIA LAB – </a:t>
              </a:r>
              <a:r>
                <a:rPr lang="en-US" altLang="ko-KR" sz="9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Richmedia</a:t>
              </a:r>
              <a:endPara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Kyunghee University</a:t>
              </a:r>
              <a:endPara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7" name="Picture 4" descr="C:\Users\Yongwoo\Desktop\그림2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" y="1484784"/>
              <a:ext cx="306668" cy="31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162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28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78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3189" y="-6912"/>
            <a:ext cx="12192000" cy="369332"/>
            <a:chOff x="-2392" y="1484784"/>
            <a:chExt cx="9144000" cy="369332"/>
          </a:xfrm>
        </p:grpSpPr>
        <p:sp>
          <p:nvSpPr>
            <p:cNvPr id="8" name="직사각형 7"/>
            <p:cNvSpPr/>
            <p:nvPr/>
          </p:nvSpPr>
          <p:spPr>
            <a:xfrm>
              <a:off x="-2392" y="1488445"/>
              <a:ext cx="9144000" cy="362010"/>
            </a:xfrm>
            <a:prstGeom prst="rect">
              <a:avLst/>
            </a:prstGeom>
            <a:gradFill flip="none" rotWithShape="1">
              <a:gsLst>
                <a:gs pos="6000">
                  <a:srgbClr val="5E9EFF"/>
                </a:gs>
                <a:gs pos="27000">
                  <a:srgbClr val="85C2FF"/>
                </a:gs>
                <a:gs pos="53000">
                  <a:srgbClr val="C4D6EB"/>
                </a:gs>
                <a:gs pos="100000">
                  <a:srgbClr val="FFEBFA"/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980" y="1484784"/>
              <a:ext cx="185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MEDIA LAB – </a:t>
              </a:r>
              <a:r>
                <a:rPr lang="en-US" altLang="ko-KR" sz="9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Richmedia</a:t>
              </a:r>
              <a:endPara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en-US" altLang="ko-KR" sz="9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Kyunghee University</a:t>
              </a:r>
              <a:endPara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" name="Picture 4" descr="C:\Users\Yongwoo\Desktop\그림2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" y="1484784"/>
              <a:ext cx="306668" cy="31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 userDrawn="1">
            <p:ph type="title"/>
          </p:nvPr>
        </p:nvSpPr>
        <p:spPr>
          <a:xfrm>
            <a:off x="2639616" y="44624"/>
            <a:ext cx="9409045" cy="288032"/>
          </a:xfrm>
        </p:spPr>
        <p:txBody>
          <a:bodyPr/>
          <a:lstStyle>
            <a:lvl1pPr>
              <a:defRPr lang="ko-KR" altLang="en-US" sz="1800" b="1" kern="1200" baseline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143339" y="404664"/>
            <a:ext cx="11905323" cy="64087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 userDrawn="1"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 userDrawn="1"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23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70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35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9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2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3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80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1C81E19-70F3-48CC-8477-D213DB6DA9AA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ACFC11-3381-4CAA-B420-4AFA3A232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83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3339" y="44624"/>
            <a:ext cx="11905323" cy="216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3339" y="332656"/>
            <a:ext cx="11905323" cy="6480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77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1" hangingPunct="1">
        <a:spcBef>
          <a:spcPct val="0"/>
        </a:spcBef>
        <a:buNone/>
        <a:defRPr sz="1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Wingdings" pitchFamily="2" charset="2"/>
        <a:buChar char="v"/>
        <a:defRPr sz="15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628650" indent="-171450" algn="l" defTabSz="914400" rtl="0" eaLnBrk="1" latinLnBrk="1" hangingPunct="1">
        <a:spcBef>
          <a:spcPct val="20000"/>
        </a:spcBef>
        <a:buFont typeface="Wingdings" pitchFamily="2" charset="2"/>
        <a:buChar char="§"/>
        <a:defRPr sz="13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2pPr>
      <a:lvl3pPr marL="1085850" indent="-171450" algn="l" defTabSz="914400" rtl="0" eaLnBrk="1" latinLnBrk="1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11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Wingdings" pitchFamily="2" charset="2"/>
        <a:buChar char="ü"/>
        <a:defRPr sz="1000" kern="12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kyuheonkim@kh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e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7376" y="1382911"/>
            <a:ext cx="10363200" cy="1470025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lt"/>
              </a:rPr>
              <a:t>DSP Lab. Week 3</a:t>
            </a:r>
            <a:br>
              <a:rPr lang="en-US" altLang="ko-KR" sz="4000" dirty="0">
                <a:latin typeface="+mj-lt"/>
              </a:rPr>
            </a:br>
            <a:r>
              <a:rPr lang="en-US" altLang="ko-KR" sz="4000" dirty="0">
                <a:latin typeface="+mj-lt"/>
              </a:rPr>
              <a:t>My Image</a:t>
            </a:r>
            <a:endParaRPr lang="ko-KR" altLang="en-US" sz="4000" dirty="0">
              <a:latin typeface="+mj-lt"/>
              <a:ea typeface="+mn-ea"/>
              <a:cs typeface="+mn-cs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83832" y="3645024"/>
            <a:ext cx="6400800" cy="1752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2000" dirty="0" err="1">
                <a:latin typeface="+mj-lt"/>
                <a:ea typeface="바탕" pitchFamily="18" charset="-127"/>
              </a:rPr>
              <a:t>Kyuheon</a:t>
            </a:r>
            <a:r>
              <a:rPr lang="en-US" altLang="ko-KR" sz="2000" dirty="0">
                <a:latin typeface="+mj-lt"/>
                <a:ea typeface="바탕" pitchFamily="18" charset="-127"/>
              </a:rPr>
              <a:t> Kim</a:t>
            </a:r>
          </a:p>
          <a:p>
            <a:pPr>
              <a:defRPr/>
            </a:pPr>
            <a:r>
              <a:rPr lang="en-US" altLang="ko-KR" sz="2000" dirty="0">
                <a:latin typeface="+mj-lt"/>
                <a:ea typeface="바탕" pitchFamily="18" charset="-127"/>
              </a:rPr>
              <a:t>Media Lab. Rm567</a:t>
            </a:r>
          </a:p>
          <a:p>
            <a:pPr>
              <a:defRPr/>
            </a:pPr>
            <a:r>
              <a:rPr lang="en-US" altLang="ko-KR" sz="2000" dirty="0">
                <a:latin typeface="+mj-lt"/>
                <a:ea typeface="바탕" pitchFamily="18" charset="-127"/>
                <a:hlinkClick r:id="rId2"/>
              </a:rPr>
              <a:t>kyuheonkim@khu.ac.kr</a:t>
            </a:r>
            <a:r>
              <a:rPr lang="en-US" altLang="ko-KR" sz="2000" dirty="0">
                <a:latin typeface="+mj-lt"/>
              </a:rPr>
              <a:t> </a:t>
            </a:r>
          </a:p>
          <a:p>
            <a:pPr>
              <a:defRPr/>
            </a:pPr>
            <a:r>
              <a:rPr lang="en-US" altLang="ko-KR" sz="2000" dirty="0">
                <a:latin typeface="+mj-lt"/>
              </a:rPr>
              <a:t>Last update : August 24, 2019</a:t>
            </a:r>
          </a:p>
        </p:txBody>
      </p:sp>
    </p:spTree>
    <p:extLst>
      <p:ext uri="{BB962C8B-B14F-4D97-AF65-F5344CB8AC3E}">
        <p14:creationId xmlns:p14="http://schemas.microsoft.com/office/powerpoint/2010/main" val="7899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56" y="1026459"/>
            <a:ext cx="6860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 dirty="0"/>
              <a:t>unsigned char *R, *G, *B, *RGB; </a:t>
            </a:r>
          </a:p>
          <a:p>
            <a:pPr lvl="1">
              <a:defRPr/>
            </a:pPr>
            <a:r>
              <a:rPr lang="en-US" altLang="ko-KR" dirty="0"/>
              <a:t>R = new unsigned char[W*H]; </a:t>
            </a:r>
            <a:r>
              <a:rPr lang="en-US" altLang="ko-KR" dirty="0">
                <a:solidFill>
                  <a:srgbClr val="FF0000"/>
                </a:solidFill>
              </a:rPr>
              <a:t>//H</a:t>
            </a:r>
            <a:r>
              <a:rPr lang="ko-KR" altLang="en-US" dirty="0">
                <a:solidFill>
                  <a:srgbClr val="FF0000"/>
                </a:solidFill>
              </a:rPr>
              <a:t>는 영상 세로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G = new unsigned char[W*H];</a:t>
            </a:r>
            <a:r>
              <a:rPr lang="en-US" altLang="ko-KR" dirty="0">
                <a:solidFill>
                  <a:srgbClr val="FF0000"/>
                </a:solidFill>
              </a:rPr>
              <a:t> //W</a:t>
            </a:r>
            <a:r>
              <a:rPr lang="ko-KR" altLang="en-US" dirty="0">
                <a:solidFill>
                  <a:srgbClr val="FF0000"/>
                </a:solidFill>
              </a:rPr>
              <a:t>는 영상 가로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B = new unsigned char[W*H];</a:t>
            </a:r>
            <a:r>
              <a:rPr lang="en-US" altLang="ko-KR" dirty="0">
                <a:solidFill>
                  <a:srgbClr val="FF0000"/>
                </a:solidFill>
              </a:rPr>
              <a:t> //W*H</a:t>
            </a:r>
            <a:r>
              <a:rPr lang="ko-KR" altLang="en-US" dirty="0">
                <a:solidFill>
                  <a:srgbClr val="FF0000"/>
                </a:solidFill>
              </a:rPr>
              <a:t>는 영상 사이즈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RGB = new unsigned char[3*W*H];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767408" y="2757501"/>
            <a:ext cx="3744416" cy="3983867"/>
            <a:chOff x="6156325" y="2060575"/>
            <a:chExt cx="2808288" cy="3889375"/>
          </a:xfrm>
        </p:grpSpPr>
        <p:sp>
          <p:nvSpPr>
            <p:cNvPr id="29" name="직사각형 28"/>
            <p:cNvSpPr/>
            <p:nvPr/>
          </p:nvSpPr>
          <p:spPr>
            <a:xfrm>
              <a:off x="6156325" y="2060575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156325" y="2708275"/>
              <a:ext cx="792163" cy="6492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156325" y="33575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156325" y="40052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156325" y="4652963"/>
              <a:ext cx="792163" cy="647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G</a:t>
              </a: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156325" y="5300663"/>
              <a:ext cx="792163" cy="6492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172450" y="2060575"/>
              <a:ext cx="792163" cy="194468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RGB</a:t>
              </a:r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172450" y="4005263"/>
              <a:ext cx="792163" cy="19446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/>
                <a:t>RGB</a:t>
              </a:r>
              <a:endParaRPr lang="ko-KR" altLang="en-US" dirty="0"/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7034742" y="3609180"/>
              <a:ext cx="1081088" cy="792163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744072" y="2659862"/>
            <a:ext cx="4853262" cy="4081506"/>
            <a:chOff x="4871861" y="2519356"/>
            <a:chExt cx="4853262" cy="40815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2519356"/>
              <a:ext cx="1254347" cy="13036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3917938"/>
              <a:ext cx="1254347" cy="130361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1" y="5316521"/>
              <a:ext cx="1254347" cy="1284341"/>
            </a:xfrm>
            <a:prstGeom prst="rect">
              <a:avLst/>
            </a:prstGeom>
          </p:spPr>
        </p:pic>
        <p:sp>
          <p:nvSpPr>
            <p:cNvPr id="38" name="오른쪽 화살표 37"/>
            <p:cNvSpPr/>
            <p:nvPr/>
          </p:nvSpPr>
          <p:spPr>
            <a:xfrm>
              <a:off x="6672064" y="4217688"/>
              <a:ext cx="1132031" cy="704111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2264" y="3917939"/>
              <a:ext cx="1252859" cy="1303611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6336233" y="476672"/>
            <a:ext cx="57364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/>
              <a:t>for(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&lt;H; </a:t>
            </a:r>
            <a:r>
              <a:rPr lang="en-US" altLang="ko-KR" dirty="0" err="1"/>
              <a:t>i</a:t>
            </a:r>
            <a:r>
              <a:rPr lang="en-US" altLang="ko-KR" dirty="0"/>
              <a:t>++) </a:t>
            </a:r>
            <a:r>
              <a:rPr lang="en-US" altLang="ko-KR" dirty="0">
                <a:solidFill>
                  <a:srgbClr val="FF0000"/>
                </a:solidFill>
              </a:rPr>
              <a:t>//H</a:t>
            </a:r>
            <a:r>
              <a:rPr lang="ko-KR" altLang="en-US" dirty="0">
                <a:solidFill>
                  <a:srgbClr val="FF0000"/>
                </a:solidFill>
              </a:rPr>
              <a:t>는 영상 세로 사이즈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/>
              <a:t>  for(j=0; j&lt;W; </a:t>
            </a:r>
            <a:r>
              <a:rPr lang="en-US" altLang="ko-KR" dirty="0" err="1"/>
              <a:t>j++</a:t>
            </a:r>
            <a:r>
              <a:rPr lang="en-US" altLang="ko-KR" dirty="0"/>
              <a:t>){ </a:t>
            </a:r>
            <a:r>
              <a:rPr lang="en-US" altLang="ko-KR" dirty="0">
                <a:solidFill>
                  <a:srgbClr val="FF0000"/>
                </a:solidFill>
              </a:rPr>
              <a:t>//W</a:t>
            </a:r>
            <a:r>
              <a:rPr lang="ko-KR" altLang="en-US" dirty="0">
                <a:solidFill>
                  <a:srgbClr val="FF0000"/>
                </a:solidFill>
              </a:rPr>
              <a:t>는 영상 가로 사이즈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dirty="0"/>
              <a:t>    </a:t>
            </a:r>
            <a:r>
              <a:rPr lang="en-US" altLang="ko-KR" dirty="0" err="1" smtClean="0"/>
              <a:t>individual_idx</a:t>
            </a:r>
            <a:r>
              <a:rPr lang="en-US" altLang="ko-KR" dirty="0" smtClean="0"/>
              <a:t> </a:t>
            </a:r>
            <a:r>
              <a:rPr lang="en-US" altLang="ko-KR" dirty="0"/>
              <a:t>= W*</a:t>
            </a:r>
            <a:r>
              <a:rPr lang="en-US" altLang="ko-KR" dirty="0" err="1"/>
              <a:t>i+j</a:t>
            </a:r>
            <a:r>
              <a:rPr lang="en-US" altLang="ko-KR" dirty="0"/>
              <a:t>;     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/>
              <a:t>compositive_idx</a:t>
            </a:r>
            <a:r>
              <a:rPr lang="en-US" altLang="ko-KR" dirty="0"/>
              <a:t> = (W*</a:t>
            </a:r>
            <a:r>
              <a:rPr lang="en-US" altLang="ko-KR" dirty="0" err="1"/>
              <a:t>i+j</a:t>
            </a:r>
            <a:r>
              <a:rPr lang="en-US" altLang="ko-KR" dirty="0"/>
              <a:t>)*3;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]          = R[</a:t>
            </a:r>
            <a:r>
              <a:rPr lang="en-US" altLang="ko-KR" dirty="0" err="1"/>
              <a:t>individual_idx</a:t>
            </a:r>
            <a:r>
              <a:rPr lang="en-US" altLang="ko-KR" dirty="0"/>
              <a:t>]; 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 + 1]     = G[</a:t>
            </a:r>
            <a:r>
              <a:rPr lang="en-US" altLang="ko-KR" dirty="0" err="1"/>
              <a:t>individual_idx</a:t>
            </a:r>
            <a:r>
              <a:rPr lang="en-US" altLang="ko-KR" dirty="0"/>
              <a:t>]; </a:t>
            </a:r>
          </a:p>
          <a:p>
            <a:pPr>
              <a:defRPr/>
            </a:pPr>
            <a:r>
              <a:rPr lang="en-US" altLang="ko-KR" dirty="0"/>
              <a:t>    RGB[</a:t>
            </a:r>
            <a:r>
              <a:rPr lang="en-US" altLang="ko-KR" dirty="0" err="1"/>
              <a:t>compositive_idx</a:t>
            </a:r>
            <a:r>
              <a:rPr lang="en-US" altLang="ko-KR" dirty="0"/>
              <a:t> + 2]     = B[</a:t>
            </a:r>
            <a:r>
              <a:rPr lang="en-US" altLang="ko-KR" dirty="0" err="1"/>
              <a:t>individual_idx</a:t>
            </a:r>
            <a:r>
              <a:rPr lang="en-US" altLang="ko-KR" dirty="0"/>
              <a:t>];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1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534295" y="980728"/>
            <a:ext cx="8026201" cy="1872208"/>
            <a:chOff x="290513" y="731838"/>
            <a:chExt cx="7450137" cy="1587500"/>
          </a:xfrm>
        </p:grpSpPr>
        <p:sp>
          <p:nvSpPr>
            <p:cNvPr id="8" name="직사각형 7"/>
            <p:cNvSpPr/>
            <p:nvPr/>
          </p:nvSpPr>
          <p:spPr>
            <a:xfrm>
              <a:off x="1116013" y="736600"/>
              <a:ext cx="2376487" cy="15827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92275" y="1196975"/>
              <a:ext cx="611188" cy="5032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290513" y="1449388"/>
              <a:ext cx="792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(100,80)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900113" y="1196975"/>
              <a:ext cx="792162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539750" y="847725"/>
              <a:ext cx="7921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(0,0)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892175" y="731838"/>
              <a:ext cx="255588" cy="195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758825" y="1952625"/>
              <a:ext cx="10033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(139,99)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1508125" y="1700213"/>
              <a:ext cx="792163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2627313" y="1700213"/>
              <a:ext cx="10048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(399,299)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2" name="직선 화살표 연결선 21"/>
            <p:cNvCxnSpPr>
              <a:stCxn id="21" idx="2"/>
            </p:cNvCxnSpPr>
            <p:nvPr/>
          </p:nvCxnSpPr>
          <p:spPr>
            <a:xfrm>
              <a:off x="3130550" y="1978025"/>
              <a:ext cx="361950" cy="341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356100" y="795338"/>
              <a:ext cx="395288" cy="4016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5076825" y="765175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(R,G,B)=(255,0,0)</a:t>
              </a:r>
              <a:endPara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6100" y="1371600"/>
              <a:ext cx="395288" cy="401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5076825" y="1341438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(R,G,B)=(255,255,0)</a:t>
              </a:r>
              <a:endPara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7" y="3004014"/>
            <a:ext cx="10297036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3352" y="119675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 dirty="0">
                <a:latin typeface="Arial" charset="0"/>
              </a:rPr>
              <a:t>동영상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ko-KR" altLang="en-US" dirty="0"/>
              <a:t>이미지를 연속적으로</a:t>
            </a:r>
            <a:r>
              <a:rPr lang="en-US" altLang="ko-KR" dirty="0"/>
              <a:t> </a:t>
            </a:r>
            <a:r>
              <a:rPr lang="ko-KR" altLang="en-US" dirty="0"/>
              <a:t>저장하면 된다</a:t>
            </a:r>
            <a:r>
              <a:rPr lang="en-US" altLang="ko-KR" dirty="0"/>
              <a:t>.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427720" y="2171911"/>
            <a:ext cx="9863264" cy="1689138"/>
            <a:chOff x="1055440" y="2234952"/>
            <a:chExt cx="9863264" cy="1689138"/>
          </a:xfrm>
        </p:grpSpPr>
        <p:grpSp>
          <p:nvGrpSpPr>
            <p:cNvPr id="11" name="그룹 10"/>
            <p:cNvGrpSpPr/>
            <p:nvPr/>
          </p:nvGrpSpPr>
          <p:grpSpPr>
            <a:xfrm>
              <a:off x="1055440" y="2234952"/>
              <a:ext cx="9863264" cy="917016"/>
              <a:chOff x="650582" y="2087204"/>
              <a:chExt cx="9863264" cy="917016"/>
            </a:xfrm>
          </p:grpSpPr>
          <p:pic>
            <p:nvPicPr>
              <p:cNvPr id="42" name="그림 41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582" y="2095795"/>
                <a:ext cx="1512168" cy="899195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339" y="2103254"/>
                <a:ext cx="1512168" cy="893507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611" y="2105025"/>
                <a:ext cx="1514737" cy="89919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6860" y="2087204"/>
                <a:ext cx="1514737" cy="896188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99109" y="2087204"/>
                <a:ext cx="1514737" cy="8961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762014" y="2162175"/>
                <a:ext cx="719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. . .</a:t>
                </a:r>
                <a:endParaRPr lang="ko-KR" altLang="en-US" sz="2800" b="1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187171" y="2162175"/>
                <a:ext cx="7192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/>
                  <a:t>. . .</a:t>
                </a:r>
                <a:endParaRPr lang="ko-KR" altLang="en-US" sz="2800" b="1" dirty="0"/>
              </a:p>
            </p:txBody>
          </p:sp>
        </p:grpSp>
        <p:sp>
          <p:nvSpPr>
            <p:cNvPr id="14" name="왼쪽 중괄호 13"/>
            <p:cNvSpPr/>
            <p:nvPr/>
          </p:nvSpPr>
          <p:spPr>
            <a:xfrm rot="16200000">
              <a:off x="5627032" y="-1367582"/>
              <a:ext cx="720080" cy="986326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bandicam 2019-08-26 10-10-53-6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68652" y="3920549"/>
            <a:ext cx="3581400" cy="25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207568" y="980728"/>
            <a:ext cx="8026201" cy="1872208"/>
            <a:chOff x="290513" y="731838"/>
            <a:chExt cx="7450137" cy="1587500"/>
          </a:xfrm>
        </p:grpSpPr>
        <p:sp>
          <p:nvSpPr>
            <p:cNvPr id="8" name="직사각형 7"/>
            <p:cNvSpPr/>
            <p:nvPr/>
          </p:nvSpPr>
          <p:spPr>
            <a:xfrm>
              <a:off x="1116013" y="736600"/>
              <a:ext cx="2376487" cy="15827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92275" y="1196975"/>
              <a:ext cx="611188" cy="5032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8"/>
            <p:cNvSpPr txBox="1">
              <a:spLocks noChangeArrowheads="1"/>
            </p:cNvSpPr>
            <p:nvPr/>
          </p:nvSpPr>
          <p:spPr bwMode="auto">
            <a:xfrm>
              <a:off x="290513" y="1449388"/>
              <a:ext cx="792162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(100,80)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900113" y="1196975"/>
              <a:ext cx="792162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539750" y="847725"/>
              <a:ext cx="792163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(0,0)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892175" y="731838"/>
              <a:ext cx="255588" cy="195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758825" y="1952625"/>
              <a:ext cx="100330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(139,99)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V="1">
              <a:off x="1508125" y="1700213"/>
              <a:ext cx="792163" cy="390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2627313" y="1700213"/>
              <a:ext cx="100488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2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(399,299)</a:t>
              </a:r>
              <a:endParaRPr lang="ko-KR" altLang="en-US" sz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cxnSp>
          <p:nvCxnSpPr>
            <p:cNvPr id="22" name="직선 화살표 연결선 21"/>
            <p:cNvCxnSpPr>
              <a:stCxn id="21" idx="2"/>
            </p:cNvCxnSpPr>
            <p:nvPr/>
          </p:nvCxnSpPr>
          <p:spPr>
            <a:xfrm>
              <a:off x="3130550" y="1978025"/>
              <a:ext cx="361950" cy="3413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356100" y="795338"/>
              <a:ext cx="395288" cy="4016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>
              <a:off x="5076825" y="765175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(R,G,B)=(255,0,0)</a:t>
              </a:r>
              <a:endParaRPr lang="ko-KR" altLang="en-US" sz="1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56100" y="1371600"/>
              <a:ext cx="395288" cy="40163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>
              <a:off x="5076825" y="1341438"/>
              <a:ext cx="26638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32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8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4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Blip>
                  <a:blip r:embed="rId3"/>
                </a:buBlip>
                <a:defRPr sz="200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icrosoft Sans Serif" panose="020B0604020202020204" pitchFamily="34" charset="0"/>
                </a:defRPr>
              </a:lvl9pPr>
            </a:lstStyle>
            <a:p>
              <a:pPr latinLnBrk="0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800" dirty="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(R,G,B)=(255,255,0)</a:t>
              </a:r>
              <a:endParaRPr lang="ko-KR" altLang="en-US" sz="180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8" y="2923185"/>
            <a:ext cx="10272650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Video Format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Video 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847528" y="1124744"/>
            <a:ext cx="8643937" cy="2787203"/>
          </a:xfrm>
        </p:spPr>
        <p:txBody>
          <a:bodyPr/>
          <a:lstStyle/>
          <a:p>
            <a:r>
              <a:rPr lang="en-US" altLang="ko-KR" dirty="0"/>
              <a:t>YUV viewer (RGB </a:t>
            </a:r>
            <a:r>
              <a:rPr lang="ko-KR" altLang="en-US" dirty="0"/>
              <a:t>형식의 </a:t>
            </a:r>
            <a:r>
              <a:rPr lang="en-US" altLang="ko-KR" dirty="0"/>
              <a:t>raw file</a:t>
            </a:r>
            <a:r>
              <a:rPr lang="ko-KR" altLang="en-US" dirty="0"/>
              <a:t>을 볼 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프로그램 내에서 파일을 저장할 때 “ </a:t>
            </a:r>
            <a:r>
              <a:rPr lang="en-US" altLang="ko-KR" dirty="0"/>
              <a:t>*.</a:t>
            </a:r>
            <a:r>
              <a:rPr lang="en-US" altLang="ko-KR" dirty="0" err="1"/>
              <a:t>rgb</a:t>
            </a:r>
            <a:r>
              <a:rPr lang="en-US" altLang="ko-KR" dirty="0"/>
              <a:t>”</a:t>
            </a:r>
            <a:r>
              <a:rPr lang="ko-KR" altLang="en-US" dirty="0"/>
              <a:t>로 </a:t>
            </a:r>
            <a:r>
              <a:rPr lang="ko-KR" altLang="en-US" dirty="0" err="1"/>
              <a:t>확장자를</a:t>
            </a:r>
            <a:r>
              <a:rPr lang="ko-KR" altLang="en-US" dirty="0"/>
              <a:t> </a:t>
            </a:r>
            <a:r>
              <a:rPr lang="en-US" altLang="ko-KR" dirty="0"/>
              <a:t>“. </a:t>
            </a:r>
            <a:r>
              <a:rPr lang="en-US" altLang="ko-KR" dirty="0" err="1"/>
              <a:t>rgb</a:t>
            </a:r>
            <a:r>
              <a:rPr lang="en-US" altLang="ko-KR" dirty="0"/>
              <a:t>”</a:t>
            </a:r>
            <a:r>
              <a:rPr lang="ko-KR" altLang="en-US" dirty="0"/>
              <a:t>로 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 YUVSequenceViewer.exe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 File</a:t>
            </a:r>
            <a:r>
              <a:rPr lang="en-US" altLang="ko-KR" dirty="0">
                <a:sym typeface="Wingdings" panose="05000000000000000000" pitchFamily="2" charset="2"/>
              </a:rPr>
              <a:t> Open </a:t>
            </a:r>
            <a:r>
              <a:rPr lang="ko-KR" altLang="en-US" dirty="0" err="1">
                <a:sym typeface="Wingdings" panose="05000000000000000000" pitchFamily="2" charset="2"/>
              </a:rPr>
              <a:t>모든파일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저장된 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 err="1">
                <a:sym typeface="Wingdings" panose="05000000000000000000" pitchFamily="2" charset="2"/>
              </a:rPr>
              <a:t>rgb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선택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 image</a:t>
            </a:r>
            <a:r>
              <a:rPr lang="ko-KR" altLang="en-US" dirty="0">
                <a:sym typeface="Wingdings" panose="05000000000000000000" pitchFamily="2" charset="2"/>
              </a:rPr>
              <a:t>의 넓이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높이 입력 </a:t>
            </a:r>
            <a:r>
              <a:rPr lang="en-US" altLang="ko-KR" b="1" u="sng" dirty="0">
                <a:sym typeface="Wingdings" panose="05000000000000000000" pitchFamily="2" charset="2"/>
              </a:rPr>
              <a:t>format</a:t>
            </a:r>
            <a:r>
              <a:rPr lang="ko-KR" altLang="en-US" b="1" u="sng" dirty="0">
                <a:sym typeface="Wingdings" panose="05000000000000000000" pitchFamily="2" charset="2"/>
              </a:rPr>
              <a:t>은 반드시 </a:t>
            </a:r>
            <a:r>
              <a:rPr lang="en-US" altLang="ko-KR" b="1" u="sng" dirty="0">
                <a:sym typeface="Wingdings" panose="05000000000000000000" pitchFamily="2" charset="2"/>
              </a:rPr>
              <a:t>“</a:t>
            </a:r>
            <a:r>
              <a:rPr lang="en-US" altLang="ko-KR" b="1" u="sng" dirty="0">
                <a:solidFill>
                  <a:srgbClr val="FF0000"/>
                </a:solidFill>
                <a:sym typeface="Wingdings" panose="05000000000000000000" pitchFamily="2" charset="2"/>
              </a:rPr>
              <a:t>R</a:t>
            </a:r>
            <a:r>
              <a:rPr lang="en-US" altLang="ko-KR" b="1" u="sng" dirty="0">
                <a:solidFill>
                  <a:srgbClr val="00B050"/>
                </a:solidFill>
                <a:sym typeface="Wingdings" panose="05000000000000000000" pitchFamily="2" charset="2"/>
              </a:rPr>
              <a:t>G</a:t>
            </a:r>
            <a:r>
              <a:rPr lang="en-US" altLang="ko-KR" b="1" u="sng" dirty="0">
                <a:solidFill>
                  <a:schemeClr val="tx2"/>
                </a:solidFill>
                <a:sym typeface="Wingdings" panose="05000000000000000000" pitchFamily="2" charset="2"/>
              </a:rPr>
              <a:t>B</a:t>
            </a:r>
            <a:r>
              <a:rPr lang="en-US" altLang="ko-KR" b="1" u="sng" dirty="0">
                <a:sym typeface="Wingdings" panose="05000000000000000000" pitchFamily="2" charset="2"/>
              </a:rPr>
              <a:t>”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grpSp>
        <p:nvGrpSpPr>
          <p:cNvPr id="13" name="그룹 10"/>
          <p:cNvGrpSpPr>
            <a:grpSpLocks/>
          </p:cNvGrpSpPr>
          <p:nvPr/>
        </p:nvGrpSpPr>
        <p:grpSpPr bwMode="auto">
          <a:xfrm>
            <a:off x="2135560" y="2996952"/>
            <a:ext cx="7806110" cy="3528392"/>
            <a:chOff x="9751" y="1862616"/>
            <a:chExt cx="9068266" cy="4781796"/>
          </a:xfrm>
        </p:grpSpPr>
        <p:pic>
          <p:nvPicPr>
            <p:cNvPr id="14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1" y="1862616"/>
              <a:ext cx="9068266" cy="478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037" y="3338509"/>
              <a:ext cx="5518026" cy="1874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29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F30BB975-0A31-4FF4-AC26-1A976578D1DC}"/>
              </a:ext>
            </a:extLst>
          </p:cNvPr>
          <p:cNvSpPr/>
          <p:nvPr/>
        </p:nvSpPr>
        <p:spPr>
          <a:xfrm>
            <a:off x="8913622" y="2780928"/>
            <a:ext cx="484857" cy="3456384"/>
          </a:xfrm>
          <a:prstGeom prst="rightBrace">
            <a:avLst>
              <a:gd name="adj1" fmla="val 8333"/>
              <a:gd name="adj2" fmla="val 5024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AD1B7F2-AA2B-4140-BC55-C796A6A62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4392" y="4185954"/>
            <a:ext cx="15113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FF0000"/>
                </a:solidFill>
                <a:latin typeface="+mn-lt"/>
              </a:rPr>
              <a:t>main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F03947-21E2-47E5-AE85-093E6E2AED97}"/>
              </a:ext>
            </a:extLst>
          </p:cNvPr>
          <p:cNvSpPr txBox="1"/>
          <p:nvPr/>
        </p:nvSpPr>
        <p:spPr>
          <a:xfrm>
            <a:off x="27756" y="404664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C-program</a:t>
            </a:r>
            <a:endParaRPr lang="en-US" altLang="ko-KR" sz="24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023974-5D71-4EA2-B378-2FFB06A8B002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5087888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96752"/>
            <a:ext cx="8644877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7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26FC-6E41-46CF-9FFD-9A456912E766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Week 3 assignment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46AF9F-A033-432F-8D22-09CE4F3FF919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3565" y="1340768"/>
            <a:ext cx="10945216" cy="279005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400" b="1" dirty="0"/>
              <a:t>움직이는 </a:t>
            </a:r>
            <a:r>
              <a:rPr lang="en-US" altLang="ko-KR" sz="2400" b="1" dirty="0"/>
              <a:t>RGB </a:t>
            </a:r>
            <a:r>
              <a:rPr lang="ko-KR" altLang="en-US" sz="2400" b="1" dirty="0"/>
              <a:t>영상을 만들어 보라</a:t>
            </a:r>
            <a:r>
              <a:rPr lang="en-US" altLang="ko-KR" sz="2400" b="1" dirty="0"/>
              <a:t>. </a:t>
            </a:r>
            <a:r>
              <a:rPr lang="en-US" altLang="ko-KR" sz="2400" dirty="0"/>
              <a:t> (</a:t>
            </a:r>
            <a:r>
              <a:rPr lang="ko-KR" altLang="en-US" sz="2400" dirty="0"/>
              <a:t>크기</a:t>
            </a:r>
            <a:r>
              <a:rPr lang="en-US" altLang="ko-KR" sz="2400" dirty="0"/>
              <a:t>: H = 200, W = 300, </a:t>
            </a:r>
            <a:r>
              <a:rPr lang="ko-KR" altLang="en-US" sz="2400" dirty="0" err="1"/>
              <a:t>확장자는</a:t>
            </a:r>
            <a:r>
              <a:rPr lang="ko-KR" altLang="en-US" sz="2400" dirty="0"/>
              <a:t> </a:t>
            </a:r>
            <a:r>
              <a:rPr lang="en-US" altLang="ko-KR" sz="2400" dirty="0"/>
              <a:t>*.</a:t>
            </a:r>
            <a:r>
              <a:rPr lang="en-US" altLang="ko-KR" sz="2400" dirty="0" err="1"/>
              <a:t>rgb</a:t>
            </a:r>
            <a:r>
              <a:rPr lang="en-US" altLang="ko-KR" sz="2400" dirty="0"/>
              <a:t>)</a:t>
            </a:r>
          </a:p>
          <a:p>
            <a:pPr marL="0" indent="0">
              <a:buNone/>
              <a:defRPr/>
            </a:pP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400" dirty="0"/>
              <a:t>    - </a:t>
            </a:r>
            <a:r>
              <a:rPr lang="ko-KR" altLang="en-US" sz="2400" dirty="0"/>
              <a:t>자유 주제</a:t>
            </a:r>
            <a:endParaRPr lang="en-US" altLang="ko-KR" sz="2400" dirty="0"/>
          </a:p>
          <a:p>
            <a:pPr marL="0" indent="0">
              <a:buNone/>
              <a:defRPr/>
            </a:pPr>
            <a:r>
              <a:rPr lang="en-US" altLang="ko-KR" sz="2400" dirty="0"/>
              <a:t>    - YUV Viewer </a:t>
            </a:r>
            <a:r>
              <a:rPr lang="ko-KR" altLang="en-US" sz="2400" dirty="0"/>
              <a:t>프로그램을 통해 </a:t>
            </a:r>
            <a:r>
              <a:rPr lang="en-US" altLang="ko-KR" sz="2400" dirty="0"/>
              <a:t>5~8</a:t>
            </a:r>
            <a:r>
              <a:rPr lang="ko-KR" altLang="en-US" sz="2400" dirty="0"/>
              <a:t>장의 프레임을 캡처한 후</a:t>
            </a:r>
            <a:r>
              <a:rPr lang="en-US" altLang="ko-KR" sz="2400"/>
              <a:t>,</a:t>
            </a:r>
            <a:r>
              <a:rPr lang="ko-KR" altLang="en-US" sz="2400"/>
              <a:t> </a:t>
            </a:r>
            <a:r>
              <a:rPr lang="ko-KR" altLang="en-US" sz="2400" dirty="0"/>
              <a:t>보고서에 첨부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7936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BC26FC-6E41-46CF-9FFD-9A456912E766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Week 3 assignment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46AF9F-A033-432F-8D22-09CE4F3FF919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67408" y="980728"/>
            <a:ext cx="10585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2"/>
                </a:solidFill>
              </a:rPr>
              <a:t>“KLAS</a:t>
            </a:r>
            <a:r>
              <a:rPr lang="ko-KR" altLang="en-US" dirty="0">
                <a:solidFill>
                  <a:schemeClr val="tx2"/>
                </a:solidFill>
              </a:rPr>
              <a:t>에 제출할 때 다음 사항을 꼭 지켜주세요</a:t>
            </a:r>
            <a:r>
              <a:rPr lang="en-US" altLang="ko-KR" dirty="0">
                <a:solidFill>
                  <a:schemeClr val="tx2"/>
                </a:solidFill>
              </a:rPr>
              <a:t>” 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파일명 </a:t>
            </a:r>
            <a:r>
              <a:rPr lang="en-US" altLang="ko-KR" dirty="0"/>
              <a:t>: “Lab00_</a:t>
            </a:r>
            <a:r>
              <a:rPr lang="ko-KR" altLang="en-US" dirty="0"/>
              <a:t>요일</a:t>
            </a:r>
            <a:r>
              <a:rPr lang="en-US" altLang="ko-KR" dirty="0"/>
              <a:t>_</a:t>
            </a:r>
            <a:r>
              <a:rPr lang="ko-KR" altLang="en-US" dirty="0" err="1"/>
              <a:t>대표자이름</a:t>
            </a:r>
            <a:r>
              <a:rPr lang="en-US" altLang="ko-KR" dirty="0"/>
              <a:t>.zip” </a:t>
            </a:r>
          </a:p>
          <a:p>
            <a:r>
              <a:rPr lang="en-US" altLang="ko-KR" dirty="0"/>
              <a:t>Ex) Lab01_</a:t>
            </a:r>
            <a:r>
              <a:rPr lang="ko-KR" altLang="en-US" dirty="0"/>
              <a:t>목</a:t>
            </a:r>
            <a:r>
              <a:rPr lang="en-US" altLang="ko-KR" dirty="0"/>
              <a:t>_</a:t>
            </a:r>
            <a:r>
              <a:rPr lang="ko-KR" altLang="en-US" dirty="0"/>
              <a:t>홍길동</a:t>
            </a:r>
            <a:r>
              <a:rPr lang="en-US" altLang="ko-KR" dirty="0"/>
              <a:t>.zip   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압축 툴은 자유롭게 사용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제출 파일 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보고서와 프로그램을 압축해서 제출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   - </a:t>
            </a:r>
            <a:r>
              <a:rPr lang="ko-KR" altLang="en-US" dirty="0"/>
              <a:t>보고서 파일 </a:t>
            </a:r>
            <a:r>
              <a:rPr lang="en-US" altLang="ko-KR" dirty="0"/>
              <a:t>(</a:t>
            </a:r>
            <a:r>
              <a:rPr lang="en-US" altLang="ko-KR" dirty="0" err="1"/>
              <a:t>hwp</a:t>
            </a:r>
            <a:r>
              <a:rPr lang="en-US" altLang="ko-KR" dirty="0"/>
              <a:t>, word):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목적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알고리즘</a:t>
            </a:r>
            <a:r>
              <a:rPr lang="en-US" altLang="ko-KR" dirty="0"/>
              <a:t>(</a:t>
            </a:r>
            <a:r>
              <a:rPr lang="ko-KR" altLang="en-US" dirty="0"/>
              <a:t>순서</a:t>
            </a:r>
            <a:r>
              <a:rPr lang="en-US" altLang="ko-KR" dirty="0"/>
              <a:t>), </a:t>
            </a:r>
            <a:r>
              <a:rPr lang="ko-KR" altLang="en-US" dirty="0"/>
              <a:t>결과 분석</a:t>
            </a:r>
            <a:r>
              <a:rPr lang="en-US" altLang="ko-KR" dirty="0"/>
              <a:t>, </a:t>
            </a:r>
            <a:r>
              <a:rPr lang="ko-KR" altLang="en-US" dirty="0"/>
              <a:t>느낀 점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프로그램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363290"/>
            <a:ext cx="5966564" cy="3328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400698"/>
            <a:ext cx="3298924" cy="92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9248327" y="354134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파일</a:t>
            </a:r>
            <a:endParaRPr lang="en-US" altLang="ko-KR" dirty="0"/>
          </a:p>
          <a:p>
            <a:r>
              <a:rPr lang="ko-KR" altLang="en-US" dirty="0"/>
              <a:t>보고서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6456040" y="3289052"/>
            <a:ext cx="2664296" cy="11476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endCxn id="12" idx="4"/>
          </p:cNvCxnSpPr>
          <p:nvPr/>
        </p:nvCxnSpPr>
        <p:spPr>
          <a:xfrm rot="10800000">
            <a:off x="7788188" y="4436681"/>
            <a:ext cx="828092" cy="59090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16280" y="484292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압축하여 제출</a:t>
            </a:r>
          </a:p>
        </p:txBody>
      </p:sp>
    </p:spTree>
    <p:extLst>
      <p:ext uri="{BB962C8B-B14F-4D97-AF65-F5344CB8AC3E}">
        <p14:creationId xmlns:p14="http://schemas.microsoft.com/office/powerpoint/2010/main" val="117426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latin typeface="Tahoma" charset="0"/>
                <a:ea typeface="돋움" charset="0"/>
              </a:rPr>
              <a:t>Image data types</a:t>
            </a:r>
            <a:endParaRPr lang="ja-JP" altLang="en-US">
              <a:latin typeface="Tahoma" charset="0"/>
              <a:ea typeface="돋움" charset="0"/>
            </a:endParaRP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847850" y="981076"/>
            <a:ext cx="8496300" cy="576263"/>
          </a:xfrm>
        </p:spPr>
        <p:txBody>
          <a:bodyPr>
            <a:normAutofit/>
          </a:bodyPr>
          <a:lstStyle/>
          <a:p>
            <a:r>
              <a:rPr lang="en-US" altLang="ja-JP" sz="2400" b="1" dirty="0">
                <a:latin typeface="Arial" charset="0"/>
                <a:cs typeface="+mn-cs"/>
              </a:rPr>
              <a:t>Popular file formats</a:t>
            </a:r>
            <a:endParaRPr lang="ja-JP" altLang="en-US" sz="2400" b="1" dirty="0">
              <a:latin typeface="Arial" charset="0"/>
              <a:cs typeface="+mn-cs"/>
            </a:endParaRP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2205038"/>
            <a:ext cx="7391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54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57" y="2892575"/>
            <a:ext cx="3927601" cy="35270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 Bit images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95400" y="1052736"/>
            <a:ext cx="8496300" cy="1839839"/>
          </a:xfrm>
        </p:spPr>
        <p:txBody>
          <a:bodyPr>
            <a:normAutofit/>
          </a:bodyPr>
          <a:lstStyle/>
          <a:p>
            <a:r>
              <a:rPr lang="en-US" altLang="ko-KR" dirty="0"/>
              <a:t>Which is consisted of on and off bits only (0 or 1). </a:t>
            </a:r>
            <a:endParaRPr lang="en-US" altLang="ko-KR" dirty="0" smtClean="0"/>
          </a:p>
          <a:p>
            <a:r>
              <a:rPr lang="en-US" altLang="ko-KR" dirty="0"/>
              <a:t>Which is also referred to as a binary image </a:t>
            </a:r>
            <a:endParaRPr lang="en-US" altLang="ko-KR" dirty="0" smtClean="0"/>
          </a:p>
          <a:p>
            <a:r>
              <a:rPr lang="en-US" altLang="ko-KR" dirty="0"/>
              <a:t>A 640 x 480 monochrome image requires 38.4 kilobytes of storage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(= </a:t>
            </a:r>
            <a:r>
              <a:rPr lang="en-US" altLang="ko-KR" dirty="0"/>
              <a:t>640 x 480/8). </a:t>
            </a:r>
            <a:endParaRPr lang="ja-JP" altLang="en-US" dirty="0">
              <a:latin typeface="+mn-lt"/>
              <a:ea typeface="돋움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2852936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8</a:t>
            </a:r>
            <a:r>
              <a:rPr lang="en-US" altLang="ko-KR" sz="2400" b="1" dirty="0" smtClean="0"/>
              <a:t> bit gray-level images </a:t>
            </a:r>
            <a:endParaRPr lang="en-US" altLang="ko-KR" sz="24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3354239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714072" y="3573016"/>
            <a:ext cx="8766303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v"/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28650" indent="-1714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85850" indent="-17145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16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ü"/>
              <a:defRPr sz="1200" kern="1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Where Each pixel is represented by a single byte. </a:t>
            </a:r>
            <a:endParaRPr lang="en-US" altLang="ko-KR" dirty="0" smtClean="0"/>
          </a:p>
          <a:p>
            <a:r>
              <a:rPr lang="en-US" altLang="ko-KR" dirty="0"/>
              <a:t>Thus, each pixel has a gray </a:t>
            </a:r>
            <a:r>
              <a:rPr lang="en-US" altLang="ko-KR" dirty="0" smtClean="0"/>
              <a:t>value </a:t>
            </a:r>
            <a:r>
              <a:rPr lang="en-US" altLang="ko-KR" dirty="0"/>
              <a:t>between 0 and 255. </a:t>
            </a:r>
            <a:endParaRPr lang="en-US" altLang="ko-KR" dirty="0" smtClean="0"/>
          </a:p>
          <a:p>
            <a:r>
              <a:rPr lang="en-US" altLang="ko-KR" dirty="0"/>
              <a:t>A frame buffer is required to </a:t>
            </a:r>
            <a:r>
              <a:rPr lang="en-US" altLang="ko-KR" dirty="0" smtClean="0"/>
              <a:t>store </a:t>
            </a:r>
            <a:r>
              <a:rPr lang="en-US" altLang="ko-KR" dirty="0"/>
              <a:t>this image array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A 640 x 480 grayscale image re quires 300 kilobytes of storage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( </a:t>
            </a:r>
            <a:r>
              <a:rPr lang="en-US" altLang="ko-KR" dirty="0"/>
              <a:t>640 x 480 = 307,200). </a:t>
            </a:r>
            <a:endParaRPr lang="ja-JP" altLang="en-US" dirty="0">
              <a:latin typeface="+mn-lt"/>
              <a:ea typeface="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8-bit Color Image (R, G, B)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79669" y="1196752"/>
            <a:ext cx="8496300" cy="2808287"/>
          </a:xfrm>
        </p:spPr>
        <p:txBody>
          <a:bodyPr/>
          <a:lstStyle/>
          <a:p>
            <a:r>
              <a:rPr lang="en-US" altLang="ko-KR" sz="2400" dirty="0" smtClean="0">
                <a:solidFill>
                  <a:schemeClr val="tx2"/>
                </a:solidFill>
              </a:rPr>
              <a:t>For </a:t>
            </a:r>
            <a:r>
              <a:rPr lang="en-US" altLang="ko-KR" sz="2400" dirty="0">
                <a:solidFill>
                  <a:schemeClr val="tx2"/>
                </a:solidFill>
              </a:rPr>
              <a:t>8 bit color systems</a:t>
            </a:r>
            <a:r>
              <a:rPr lang="en-US" altLang="ko-KR" sz="2400" dirty="0"/>
              <a:t>, image files use the concept of a lookup table with 3-byte values to store color in formation.</a:t>
            </a:r>
            <a:endParaRPr lang="ja-JP" altLang="en-US" sz="2400" dirty="0">
              <a:latin typeface="+mn-lt"/>
              <a:ea typeface="돋움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501008"/>
            <a:ext cx="5314464" cy="2808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2996952"/>
            <a:ext cx="5350264" cy="32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2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3068960"/>
            <a:ext cx="5020272" cy="14311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24-bit Color Image (R, G, B) </a:t>
            </a:r>
            <a:endParaRPr lang="en-US" altLang="ko-KR" sz="2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95400" y="1196752"/>
            <a:ext cx="8496300" cy="2808287"/>
          </a:xfrm>
        </p:spPr>
        <p:txBody>
          <a:bodyPr/>
          <a:lstStyle/>
          <a:p>
            <a:r>
              <a:rPr lang="en-US" altLang="ko-KR" sz="2400" dirty="0"/>
              <a:t>each pixel is represented by three bytes, usually representing RGB, which would supports 256 x 256 x 256 </a:t>
            </a:r>
            <a:endParaRPr lang="en-US" altLang="ja-JP" sz="2400" dirty="0">
              <a:latin typeface="+mn-lt"/>
              <a:ea typeface="돋움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68008" y="3212976"/>
            <a:ext cx="5623350" cy="3024336"/>
            <a:chOff x="575386" y="2686814"/>
            <a:chExt cx="5808646" cy="317186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480" y="2727463"/>
              <a:ext cx="4032448" cy="313121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5400" y="2726454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RGB</a:t>
              </a:r>
              <a:endParaRPr lang="ko-KR" alt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5920" y="2686814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C00000"/>
                  </a:solidFill>
                </a:rPr>
                <a:t>Red </a:t>
              </a:r>
              <a:endParaRPr lang="ko-KR" altLang="en-US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5386" y="4292565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0B050"/>
                  </a:solidFill>
                </a:rPr>
                <a:t>Green</a:t>
              </a:r>
              <a:endParaRPr lang="ko-KR" alt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3924" y="4292565"/>
              <a:ext cx="960108" cy="381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tx2"/>
                  </a:solidFill>
                </a:rPr>
                <a:t>Blue</a:t>
              </a:r>
              <a:endParaRPr lang="ko-KR" altLang="en-US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60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847850" y="836614"/>
            <a:ext cx="8496300" cy="2808287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In human vision, the three kinds of cones are most sensitive to red </a:t>
            </a:r>
            <a:r>
              <a:rPr lang="en-US" altLang="ja-JP" sz="2400" b="1" dirty="0">
                <a:latin typeface="+mn-lt"/>
                <a:ea typeface="돋움" charset="0"/>
              </a:rPr>
              <a:t>(R), </a:t>
            </a:r>
            <a:r>
              <a:rPr lang="en-US" altLang="ja-JP" sz="2400" dirty="0">
                <a:latin typeface="+mn-lt"/>
                <a:ea typeface="돋움" charset="0"/>
              </a:rPr>
              <a:t>green (G), and blue </a:t>
            </a:r>
            <a:r>
              <a:rPr lang="en-US" altLang="ja-JP" sz="2400" b="1" dirty="0">
                <a:latin typeface="+mn-lt"/>
                <a:ea typeface="돋움" charset="0"/>
              </a:rPr>
              <a:t>(B) </a:t>
            </a:r>
            <a:r>
              <a:rPr lang="en-US" altLang="ja-JP" sz="2400" dirty="0">
                <a:latin typeface="+mn-lt"/>
                <a:ea typeface="돋움" charset="0"/>
              </a:rPr>
              <a:t>light.</a:t>
            </a:r>
          </a:p>
          <a:p>
            <a:r>
              <a:rPr lang="en-US" altLang="ja-JP" sz="2400" dirty="0">
                <a:latin typeface="+mn-lt"/>
                <a:ea typeface="돋움" charset="0"/>
              </a:rPr>
              <a:t>it seems likely that the brain makes use of </a:t>
            </a:r>
            <a:r>
              <a:rPr lang="en-US" altLang="ja-JP" sz="2400" dirty="0" err="1">
                <a:latin typeface="+mn-lt"/>
                <a:ea typeface="돋움" charset="0"/>
              </a:rPr>
              <a:t>dijferences</a:t>
            </a:r>
            <a:r>
              <a:rPr lang="en-US" altLang="ja-JP" sz="2400" dirty="0">
                <a:latin typeface="+mn-lt"/>
                <a:ea typeface="돋움" charset="0"/>
              </a:rPr>
              <a:t> R-G, G~B, and B-R, as well as combining all of R, G, and B into a high-light-level achromatic channel.</a:t>
            </a:r>
          </a:p>
          <a:p>
            <a:r>
              <a:rPr lang="en-US" altLang="ja-JP" sz="2400" dirty="0">
                <a:latin typeface="+mn-lt"/>
                <a:ea typeface="돋움" charset="0"/>
              </a:rPr>
              <a:t>The proportions of R, G, and B cones are different, which are present in the ratios 40:20: 1 like 2R + G + B/20.</a:t>
            </a:r>
            <a:endParaRPr lang="ja-JP" altLang="en-US" sz="2400" dirty="0">
              <a:latin typeface="+mn-lt"/>
              <a:ea typeface="돋움" charset="0"/>
            </a:endParaRPr>
          </a:p>
        </p:txBody>
      </p:sp>
      <p:pic>
        <p:nvPicPr>
          <p:cNvPr id="5" name="Picture 7" descr="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5" y="3933825"/>
            <a:ext cx="3663950" cy="23955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5" name="Rectangle 6"/>
          <p:cNvSpPr>
            <a:spLocks noChangeArrowheads="1"/>
          </p:cNvSpPr>
          <p:nvPr/>
        </p:nvSpPr>
        <p:spPr bwMode="auto">
          <a:xfrm>
            <a:off x="6744072" y="5517232"/>
            <a:ext cx="3708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ja-JP" dirty="0"/>
              <a:t>Cone sensitivities: R, G, and B cones, and luminous-efficiency curve </a:t>
            </a:r>
            <a:r>
              <a:rPr lang="en-US" altLang="ja-JP" dirty="0" err="1"/>
              <a:t>YeA</a:t>
            </a:r>
            <a:r>
              <a:rPr lang="en-US" altLang="ja-JP" dirty="0"/>
              <a:t>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24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847850" y="836613"/>
            <a:ext cx="8496300" cy="1439862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YUV color model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Y: Luminance (Brightness)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U &amp; V: colorfulness scale (chrominance)</a:t>
            </a:r>
            <a:endParaRPr lang="ja-JP" altLang="en-US" sz="2000" dirty="0">
              <a:latin typeface="+mn-lt"/>
              <a:ea typeface="돋움" charset="0"/>
            </a:endParaRPr>
          </a:p>
        </p:txBody>
      </p:sp>
      <p:graphicFrame>
        <p:nvGraphicFramePr>
          <p:cNvPr id="358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66441"/>
              </p:ext>
            </p:extLst>
          </p:nvPr>
        </p:nvGraphicFramePr>
        <p:xfrm>
          <a:off x="6742145" y="2045568"/>
          <a:ext cx="341312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3" imgW="1853396" imgH="177723" progId="Equation.3">
                  <p:embed/>
                </p:oleObj>
              </mc:Choice>
              <mc:Fallback>
                <p:oleObj name="Equation" r:id="rId3" imgW="1853396" imgH="177723" progId="Equation.3">
                  <p:embed/>
                  <p:pic>
                    <p:nvPicPr>
                      <p:cNvPr id="358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2145" y="2045568"/>
                        <a:ext cx="3413125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 descr="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2852739"/>
            <a:ext cx="4276725" cy="3170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35846" name="Object 4"/>
          <p:cNvGraphicFramePr>
            <a:graphicFrameLocks noChangeAspect="1"/>
          </p:cNvGraphicFramePr>
          <p:nvPr/>
        </p:nvGraphicFramePr>
        <p:xfrm>
          <a:off x="5664200" y="2492375"/>
          <a:ext cx="46434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6" imgW="2501900" imgH="711200" progId="Equation.3">
                  <p:embed/>
                </p:oleObj>
              </mc:Choice>
              <mc:Fallback>
                <p:oleObj name="Equation" r:id="rId6" imgW="2501900" imgH="711200" progId="Equation.3">
                  <p:embed/>
                  <p:pic>
                    <p:nvPicPr>
                      <p:cNvPr id="358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2492375"/>
                        <a:ext cx="46434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135188" y="6021388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altLang="ja-JP" dirty="0"/>
              <a:t>original color image; (b) Y; (c) U; (d) V.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30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847850" y="836613"/>
            <a:ext cx="8496300" cy="1008062"/>
          </a:xfrm>
        </p:spPr>
        <p:txBody>
          <a:bodyPr/>
          <a:lstStyle/>
          <a:p>
            <a:r>
              <a:rPr lang="en-US" altLang="ja-JP" sz="2400" dirty="0">
                <a:latin typeface="+mn-lt"/>
                <a:ea typeface="돋움" charset="0"/>
              </a:rPr>
              <a:t>YIQ</a:t>
            </a:r>
          </a:p>
          <a:p>
            <a:pPr lvl="1"/>
            <a:r>
              <a:rPr lang="en-US" altLang="ja-JP" sz="2000" dirty="0">
                <a:latin typeface="+mn-lt"/>
                <a:ea typeface="돋움" charset="0"/>
              </a:rPr>
              <a:t>YIQ is used in NTSC color TV broadcasting</a:t>
            </a:r>
            <a:endParaRPr lang="ja-JP" altLang="en-US" sz="2000" dirty="0">
              <a:latin typeface="+mn-lt"/>
              <a:ea typeface="돋움" charset="0"/>
            </a:endParaRPr>
          </a:p>
        </p:txBody>
      </p:sp>
      <p:graphicFrame>
        <p:nvGraphicFramePr>
          <p:cNvPr id="36868" name="Object 3"/>
          <p:cNvGraphicFramePr>
            <a:graphicFrameLocks noChangeAspect="1"/>
          </p:cNvGraphicFramePr>
          <p:nvPr/>
        </p:nvGraphicFramePr>
        <p:xfrm>
          <a:off x="3141664" y="1700214"/>
          <a:ext cx="58880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Equation" r:id="rId3" imgW="3378200" imgH="431800" progId="Equation.3">
                  <p:embed/>
                </p:oleObj>
              </mc:Choice>
              <mc:Fallback>
                <p:oleObj name="Equation" r:id="rId3" imgW="3378200" imgH="431800" progId="Equation.3">
                  <p:embed/>
                  <p:pic>
                    <p:nvPicPr>
                      <p:cNvPr id="3686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1664" y="1700214"/>
                        <a:ext cx="5888037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4"/>
          <p:cNvGraphicFramePr>
            <a:graphicFrameLocks noChangeAspect="1"/>
          </p:cNvGraphicFramePr>
          <p:nvPr/>
        </p:nvGraphicFramePr>
        <p:xfrm>
          <a:off x="3432176" y="2781301"/>
          <a:ext cx="5357813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name="Equation" r:id="rId5" imgW="3073400" imgH="711200" progId="Equation.3">
                  <p:embed/>
                </p:oleObj>
              </mc:Choice>
              <mc:Fallback>
                <p:oleObj name="Equation" r:id="rId5" imgW="3073400" imgH="711200" progId="Equation.3">
                  <p:embed/>
                  <p:pic>
                    <p:nvPicPr>
                      <p:cNvPr id="3686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6" y="2781301"/>
                        <a:ext cx="5357813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4221164"/>
            <a:ext cx="4821237" cy="2282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7464425" y="5857876"/>
            <a:ext cx="37548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altLang="ja-JP" dirty="0"/>
              <a:t>I</a:t>
            </a:r>
          </a:p>
          <a:p>
            <a:pPr marL="342900" indent="-342900">
              <a:buFontTx/>
              <a:buAutoNum type="alphaLcParenBoth"/>
            </a:pPr>
            <a:r>
              <a:rPr lang="en-US" altLang="ja-JP" dirty="0"/>
              <a:t>Q components of color image.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85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6D84A62-9A4C-40A6-8C6F-FB060E08AD1F}"/>
              </a:ext>
            </a:extLst>
          </p:cNvPr>
          <p:cNvSpPr txBox="1"/>
          <p:nvPr/>
        </p:nvSpPr>
        <p:spPr>
          <a:xfrm>
            <a:off x="27756" y="407417"/>
            <a:ext cx="11396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Image 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EF9845F-0E7A-450B-BC55-12DFD2FCD838}"/>
              </a:ext>
            </a:extLst>
          </p:cNvPr>
          <p:cNvCxnSpPr>
            <a:cxnSpLocks/>
          </p:cNvCxnSpPr>
          <p:nvPr/>
        </p:nvCxnSpPr>
        <p:spPr>
          <a:xfrm>
            <a:off x="0" y="908720"/>
            <a:ext cx="3215680" cy="0"/>
          </a:xfrm>
          <a:prstGeom prst="straightConnector1">
            <a:avLst/>
          </a:prstGeom>
          <a:ln w="28575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8616280" y="98451"/>
            <a:ext cx="3432175" cy="236189"/>
          </a:xfrm>
        </p:spPr>
        <p:txBody>
          <a:bodyPr/>
          <a:lstStyle/>
          <a:p>
            <a:pPr eaLnBrk="1" hangingPunct="1"/>
            <a:r>
              <a:rPr lang="en-US" altLang="en-US" dirty="0"/>
              <a:t>Image Format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941859"/>
            <a:ext cx="4978846" cy="358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444242" y="1196752"/>
            <a:ext cx="817880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ko-KR" altLang="en-US" sz="2400" b="1" dirty="0">
                <a:latin typeface="Arial" charset="0"/>
              </a:rPr>
              <a:t>영상은 </a:t>
            </a:r>
            <a:r>
              <a:rPr lang="en-US" altLang="ko-KR" sz="2400" b="1" dirty="0">
                <a:latin typeface="Arial" charset="0"/>
              </a:rPr>
              <a:t>unsigned char *</a:t>
            </a:r>
            <a:r>
              <a:rPr lang="ko-KR" altLang="en-US" sz="2400" b="1" dirty="0">
                <a:latin typeface="Arial" charset="0"/>
              </a:rPr>
              <a:t>에 저장한다</a:t>
            </a:r>
            <a:r>
              <a:rPr lang="en-US" altLang="ko-KR" sz="2400" b="1" dirty="0">
                <a:latin typeface="Arial" charset="0"/>
              </a:rPr>
              <a:t>.</a:t>
            </a:r>
          </a:p>
          <a:p>
            <a:pPr lvl="1">
              <a:defRPr/>
            </a:pPr>
            <a:r>
              <a:rPr lang="en-US" altLang="ko-KR" dirty="0"/>
              <a:t>1 byte: 0~255(</a:t>
            </a:r>
            <a:r>
              <a:rPr lang="en-US" altLang="ko-KR" dirty="0" err="1"/>
              <a:t>black~white</a:t>
            </a:r>
            <a:r>
              <a:rPr lang="en-US" altLang="ko-KR" dirty="0"/>
              <a:t>) </a:t>
            </a:r>
          </a:p>
          <a:p>
            <a:pPr lvl="1">
              <a:defRPr/>
            </a:pPr>
            <a:r>
              <a:rPr lang="en-US" altLang="ko-KR" dirty="0"/>
              <a:t>W: width, H: height</a:t>
            </a:r>
          </a:p>
          <a:p>
            <a:pPr lvl="1">
              <a:defRPr/>
            </a:pPr>
            <a:r>
              <a:rPr lang="en-US" altLang="ko-KR" dirty="0"/>
              <a:t>// Width W   Height H</a:t>
            </a:r>
          </a:p>
          <a:p>
            <a:pPr lvl="1">
              <a:defRPr/>
            </a:pPr>
            <a:r>
              <a:rPr lang="en-US" altLang="ko-KR" dirty="0"/>
              <a:t>#define W 300</a:t>
            </a:r>
          </a:p>
          <a:p>
            <a:pPr lvl="1">
              <a:defRPr/>
            </a:pPr>
            <a:r>
              <a:rPr lang="en-US" altLang="ko-KR" dirty="0"/>
              <a:t>#define H 200</a:t>
            </a:r>
          </a:p>
          <a:p>
            <a:pPr lvl="1">
              <a:defRPr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n-US" altLang="ko-KR" sz="2400" b="1" dirty="0">
                <a:latin typeface="Arial" charset="0"/>
              </a:rPr>
              <a:t>Raw </a:t>
            </a:r>
            <a:r>
              <a:rPr lang="en-US" altLang="ko-KR" sz="2400" b="1" dirty="0">
                <a:latin typeface="Arial" charset="0"/>
                <a:sym typeface="Wingdings" pitchFamily="2" charset="2"/>
              </a:rPr>
              <a:t> </a:t>
            </a:r>
            <a:r>
              <a:rPr lang="en-US" altLang="ko-KR" sz="2400" b="1" dirty="0" err="1">
                <a:latin typeface="Arial" charset="0"/>
                <a:sym typeface="Wingdings" pitchFamily="2" charset="2"/>
              </a:rPr>
              <a:t>rgb</a:t>
            </a:r>
            <a:r>
              <a:rPr lang="en-US" altLang="ko-KR" sz="2400" b="1" dirty="0">
                <a:latin typeface="Arial" charset="0"/>
                <a:sym typeface="Wingdings" pitchFamily="2" charset="2"/>
              </a:rPr>
              <a:t> file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en-US" altLang="ko-KR" dirty="0"/>
              <a:t>unsigned char *R, *G, *B; </a:t>
            </a:r>
          </a:p>
          <a:p>
            <a:pPr lvl="1">
              <a:defRPr/>
            </a:pPr>
            <a:r>
              <a:rPr lang="en-US" altLang="ko-KR" dirty="0"/>
              <a:t>R = new unsigned char[W*H];</a:t>
            </a:r>
          </a:p>
          <a:p>
            <a:pPr lvl="1">
              <a:defRPr/>
            </a:pPr>
            <a:r>
              <a:rPr lang="en-US" altLang="ko-KR" dirty="0"/>
              <a:t>G = new unsigned char[W*H];</a:t>
            </a:r>
          </a:p>
          <a:p>
            <a:pPr lvl="1">
              <a:defRPr/>
            </a:pPr>
            <a:r>
              <a:rPr lang="en-US" altLang="ko-KR" dirty="0"/>
              <a:t>B = new unsigned char[W*H];</a:t>
            </a:r>
          </a:p>
          <a:p>
            <a:pPr lvl="1">
              <a:defRPr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v"/>
              <a:defRPr/>
            </a:pPr>
            <a:r>
              <a:rPr lang="en-US" altLang="ko-KR" sz="2400" b="1" dirty="0">
                <a:latin typeface="Arial" charset="0"/>
              </a:rPr>
              <a:t>Raw </a:t>
            </a:r>
            <a:r>
              <a:rPr lang="ko-KR" altLang="en-US" sz="2400" b="1" dirty="0">
                <a:latin typeface="Arial" charset="0"/>
              </a:rPr>
              <a:t>동영상</a:t>
            </a:r>
            <a:endParaRPr lang="en-US" altLang="ko-KR" sz="2400" b="1" dirty="0">
              <a:latin typeface="Arial" charset="0"/>
            </a:endParaRPr>
          </a:p>
          <a:p>
            <a:pPr lvl="1">
              <a:defRPr/>
            </a:pPr>
            <a:r>
              <a:rPr lang="ko-KR" altLang="en-US" dirty="0"/>
              <a:t>연속적으로</a:t>
            </a:r>
            <a:r>
              <a:rPr lang="en-US" altLang="ko-KR" dirty="0"/>
              <a:t> </a:t>
            </a:r>
            <a:r>
              <a:rPr lang="ko-KR" altLang="en-US" dirty="0"/>
              <a:t>저장하면 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45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84707</TotalTime>
  <Words>820</Words>
  <Application>Microsoft Office PowerPoint</Application>
  <PresentationFormat>와이드스크린</PresentationFormat>
  <Paragraphs>134</Paragraphs>
  <Slides>17</Slides>
  <Notes>9</Notes>
  <HiddenSlides>0</HiddenSlides>
  <MMClips>1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ＭＳ Ｐゴシック</vt:lpstr>
      <vt:lpstr>Times New Roman</vt:lpstr>
      <vt:lpstr>바탕</vt:lpstr>
      <vt:lpstr>Tahoma</vt:lpstr>
      <vt:lpstr>굴림</vt:lpstr>
      <vt:lpstr>돋움</vt:lpstr>
      <vt:lpstr>Microsoft Sans Serif</vt:lpstr>
      <vt:lpstr>맑은 고딕</vt:lpstr>
      <vt:lpstr>Wingdings</vt:lpstr>
      <vt:lpstr>Arial</vt:lpstr>
      <vt:lpstr>Office 테마</vt:lpstr>
      <vt:lpstr>Equation</vt:lpstr>
      <vt:lpstr>DSP Lab. Week 3 My Image</vt:lpstr>
      <vt:lpstr>Image data types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 Format</vt:lpstr>
      <vt:lpstr>Image Format</vt:lpstr>
      <vt:lpstr>Image Format</vt:lpstr>
      <vt:lpstr>Video Format</vt:lpstr>
      <vt:lpstr>Video Format</vt:lpstr>
      <vt:lpstr>Video Format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Rhee SeongBae</cp:lastModifiedBy>
  <cp:revision>760</cp:revision>
  <dcterms:created xsi:type="dcterms:W3CDTF">2012-09-03T06:07:24Z</dcterms:created>
  <dcterms:modified xsi:type="dcterms:W3CDTF">2019-09-24T03:44:10Z</dcterms:modified>
</cp:coreProperties>
</file>